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65" r:id="rId3"/>
    <p:sldId id="257" r:id="rId4"/>
    <p:sldId id="266" r:id="rId5"/>
    <p:sldId id="267" r:id="rId6"/>
    <p:sldId id="269" r:id="rId7"/>
    <p:sldId id="271" r:id="rId8"/>
    <p:sldId id="272" r:id="rId9"/>
    <p:sldId id="273" r:id="rId10"/>
    <p:sldId id="274" r:id="rId11"/>
  </p:sldIdLst>
  <p:sldSz cx="9144000" cy="6858000" type="screen4x3"/>
  <p:notesSz cx="7099300" cy="10234613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99"/>
    <a:srgbClr val="CDE9EB"/>
    <a:srgbClr val="33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79" autoAdjust="0"/>
    <p:restoredTop sz="94660"/>
  </p:normalViewPr>
  <p:slideViewPr>
    <p:cSldViewPr>
      <p:cViewPr>
        <p:scale>
          <a:sx n="75" d="100"/>
          <a:sy n="75" d="100"/>
        </p:scale>
        <p:origin x="-90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pPr>
              <a:defRPr/>
            </a:pPr>
            <a:fld id="{BC7860B1-311D-46B1-A10F-0FBC4E6DD861}" type="datetimeFigureOut">
              <a:rPr lang="de-DE"/>
              <a:pPr>
                <a:defRPr/>
              </a:pPr>
              <a:t>18.08.2008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pPr>
              <a:defRPr/>
            </a:pPr>
            <a:fld id="{E06916F7-9520-46AE-A94D-52FBA967369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1D01F2C-320E-40D7-B345-632A03916410}" type="slidenum">
              <a:rPr lang="de-DE" smtClean="0"/>
              <a:pPr/>
              <a:t>1</a:t>
            </a:fld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8925" y="274638"/>
            <a:ext cx="2058988" cy="5530850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9325" cy="55308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0D8C2-A5C3-4D0F-A230-70968E52211D}" type="datetimeFigureOut">
              <a:rPr lang="de-DE"/>
              <a:pPr>
                <a:defRPr/>
              </a:pPr>
              <a:t>18.08.2008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9C174-D3E9-404F-957C-2AC17CF4DC7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C55F1-6327-466F-B9F1-01298F707087}" type="datetimeFigureOut">
              <a:rPr lang="de-DE"/>
              <a:pPr>
                <a:defRPr/>
              </a:pPr>
              <a:t>18.08.2008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ADE06-AFDB-48E5-9DA4-1D5ADC05536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35812-C063-43A7-B5D1-7B3F71CF3502}" type="datetimeFigureOut">
              <a:rPr lang="de-DE"/>
              <a:pPr>
                <a:defRPr/>
              </a:pPr>
              <a:t>18.08.2008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36EDB-B75E-4CE5-B8B5-761ED244AAB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AB726-685E-45A0-B7A4-570FDFFDF39A}" type="datetimeFigureOut">
              <a:rPr lang="de-DE"/>
              <a:pPr>
                <a:defRPr/>
              </a:pPr>
              <a:t>18.08.2008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0B193-C0E4-49F6-BD28-6BE6FAD2ED2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9501A-AB02-4E8C-8A0F-5EB6BE73A5E0}" type="datetimeFigureOut">
              <a:rPr lang="de-DE"/>
              <a:pPr>
                <a:defRPr/>
              </a:pPr>
              <a:t>18.08.2008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3FFB4-2E30-4661-8747-3B532FCF54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787C3-BF2B-4FFA-B4DC-5CF842A7B757}" type="datetimeFigureOut">
              <a:rPr lang="de-DE"/>
              <a:pPr>
                <a:defRPr/>
              </a:pPr>
              <a:t>18.08.2008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ACD86-06A7-4423-B0AF-0AAB3DF38E8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85AC4-5D0A-4D0B-A76C-62E0BAD88BA0}" type="datetimeFigureOut">
              <a:rPr lang="de-DE"/>
              <a:pPr>
                <a:defRPr/>
              </a:pPr>
              <a:t>18.08.2008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93035-56D0-4DCE-ACC9-698F4B32F27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B7DA3-D464-45EF-B0D5-3EEAC61F37D0}" type="datetimeFigureOut">
              <a:rPr lang="de-DE"/>
              <a:pPr>
                <a:defRPr/>
              </a:pPr>
              <a:t>18.08.2008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B21D1-F984-4FA3-9751-4EE87F6B8B5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080EF-8828-4DB1-9181-BB5E6E784B3D}" type="datetimeFigureOut">
              <a:rPr lang="de-DE"/>
              <a:pPr>
                <a:defRPr/>
              </a:pPr>
              <a:t>18.08.2008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3E408-B2A4-4127-9D79-FF2C71E5546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75C83-C9EA-4DD2-A35F-066EEAEF9E14}" type="datetimeFigureOut">
              <a:rPr lang="de-DE"/>
              <a:pPr>
                <a:defRPr/>
              </a:pPr>
              <a:t>18.08.2008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25372-23D5-4C4B-A139-CA762336447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09399-8BEF-4FEB-BED5-C191509C3872}" type="datetimeFigureOut">
              <a:rPr lang="de-DE"/>
              <a:pPr>
                <a:defRPr/>
              </a:pPr>
              <a:t>18.08.2008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1F940-0FF6-4539-84C6-D520DC5BEE9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171575"/>
            <a:ext cx="4038600" cy="463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59313" y="1171575"/>
            <a:ext cx="4038600" cy="463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719137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endParaRPr lang="de-DE" sz="3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27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171575"/>
            <a:ext cx="8229600" cy="463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pic>
        <p:nvPicPr>
          <p:cNvPr id="1028" name="Picture 15" descr="sife_muenster_4c_weiss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08850" y="6218238"/>
            <a:ext cx="722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6" descr="supported by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101013" y="6196013"/>
            <a:ext cx="7969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179388" y="5949950"/>
            <a:ext cx="8785225" cy="69850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l">
              <a:defRPr/>
            </a:pPr>
            <a:endParaRPr lang="de-DE" sz="1800" b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 userDrawn="1"/>
        </p:nvSpPr>
        <p:spPr>
          <a:xfrm>
            <a:off x="3978275" y="6453188"/>
            <a:ext cx="1187450" cy="261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100" b="0" dirty="0">
                <a:solidFill>
                  <a:schemeClr val="tx1"/>
                </a:solidFill>
              </a:rPr>
              <a:t>© SIFE Münster</a:t>
            </a:r>
          </a:p>
        </p:txBody>
      </p:sp>
      <p:pic>
        <p:nvPicPr>
          <p:cNvPr id="10" name="Grafik 9" descr="sim_logo_weg.jp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14282" y="6143644"/>
            <a:ext cx="3071834" cy="6399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924113C6-B2C8-4253-82FD-C170611BDF46}" type="datetimeFigureOut">
              <a:rPr lang="de-DE"/>
              <a:pPr>
                <a:defRPr/>
              </a:pPr>
              <a:t>18.08.2008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79AD1328-45C3-4926-AFA8-6BE3697E89B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hyperlink" Target="http://www.simeconomy.de/?sec=start&amp;cat=&amp;lang=n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jpeg"/><Relationship Id="rId9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785786" y="5072074"/>
            <a:ext cx="7343775" cy="1008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de-DE" sz="48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Unidades de aprendizaje</a:t>
            </a:r>
            <a:endParaRPr lang="de-DE" sz="480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" name="Picture 3" descr="New Pictur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428604"/>
            <a:ext cx="3571900" cy="292895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4" descr="Germany_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6000769"/>
            <a:ext cx="857256" cy="642942"/>
          </a:xfrm>
          <a:prstGeom prst="rect">
            <a:avLst/>
          </a:prstGeom>
        </p:spPr>
      </p:pic>
      <p:pic>
        <p:nvPicPr>
          <p:cNvPr id="3077" name="Picture 5" descr="http://www.1-800flags.com/catalog/images/puertorico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6000768"/>
            <a:ext cx="835825" cy="642942"/>
          </a:xfrm>
          <a:prstGeom prst="rect">
            <a:avLst/>
          </a:prstGeom>
          <a:noFill/>
        </p:spPr>
      </p:pic>
      <p:pic>
        <p:nvPicPr>
          <p:cNvPr id="3081" name="Picture 9" descr="http://simeconomy.org/img/sife_hsbc-logo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1928802"/>
            <a:ext cx="1581150" cy="571501"/>
          </a:xfrm>
          <a:prstGeom prst="rect">
            <a:avLst/>
          </a:prstGeom>
          <a:noFill/>
        </p:spPr>
      </p:pic>
      <p:pic>
        <p:nvPicPr>
          <p:cNvPr id="10242" name="Picture 2" descr="Nederlands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26410" y="6000768"/>
            <a:ext cx="859904" cy="644928"/>
          </a:xfrm>
          <a:prstGeom prst="rect">
            <a:avLst/>
          </a:prstGeom>
          <a:noFill/>
        </p:spPr>
      </p:pic>
      <p:pic>
        <p:nvPicPr>
          <p:cNvPr id="10" name="Grafik 9" descr="sim_halfoutline_excel.em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7158" y="3558928"/>
            <a:ext cx="8358246" cy="1584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755650" y="4357694"/>
            <a:ext cx="7632700" cy="14287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Producción en Asia y Europa</a:t>
            </a:r>
          </a:p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Diferentes condiciones (costo de vida,                                                costo de mano de obra, equipos, herramientas provistas)</a:t>
            </a:r>
            <a:endParaRPr lang="es-PR" sz="2000" b="0" dirty="0">
              <a:ln w="1905"/>
              <a:solidFill>
                <a:srgbClr val="00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1755" name="Picture 11" descr="Stift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C0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214942" y="4500570"/>
            <a:ext cx="7874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6" name="Picture 12" descr="Nagelschere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FF00">
                <a:tint val="45000"/>
                <a:satMod val="400000"/>
              </a:srgbClr>
            </a:duotone>
          </a:blip>
          <a:srcRect b="24724"/>
          <a:stretch>
            <a:fillRect/>
          </a:stretch>
        </p:blipFill>
        <p:spPr bwMode="auto">
          <a:xfrm rot="517977">
            <a:off x="6326224" y="4580025"/>
            <a:ext cx="1104900" cy="61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752448" y="3709993"/>
            <a:ext cx="7618466" cy="504825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¿</a:t>
            </a: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Cómo</a:t>
            </a: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 se clarifica esto en la simulación?</a:t>
            </a:r>
            <a:endParaRPr lang="es-PR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50825" y="247650"/>
            <a:ext cx="8642350" cy="601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de-D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Globalizaci</a:t>
            </a:r>
            <a:r>
              <a:rPr lang="el-GR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ό</a:t>
            </a:r>
            <a:r>
              <a:rPr lang="de-D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endParaRPr lang="de-D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76182" y="1071546"/>
            <a:ext cx="8786874" cy="18573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Aumentando relaciones empresariales globales de </a:t>
            </a:r>
          </a:p>
          <a:p>
            <a:pPr marL="357188" indent="-357188" algn="l">
              <a:buSzPct val="60000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gran envergadura</a:t>
            </a:r>
          </a:p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Diferentes condiciones de trabajo y de vida</a:t>
            </a:r>
          </a:p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Bajos costos de vida en mercados </a:t>
            </a: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 mano de obra barata                                       Compañías de países industrializados cambian sus producciones</a:t>
            </a:r>
            <a:endParaRPr lang="de-DE" dirty="0"/>
          </a:p>
        </p:txBody>
      </p:sp>
      <p:pic>
        <p:nvPicPr>
          <p:cNvPr id="4104" name="Grafik 16" descr="weltkugel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48538" y="1285875"/>
            <a:ext cx="1438275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New Pictur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6143644"/>
            <a:ext cx="666107" cy="714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755650" y="4357694"/>
            <a:ext cx="7632700" cy="14287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División entre trabajadores, dueños de fabricas, intermediarios, detallistas </a:t>
            </a: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 Todos son asignados a una tarea especifica </a:t>
            </a:r>
            <a:endParaRPr lang="es-PR" sz="2000" b="0" dirty="0" smtClean="0">
              <a:ln w="1905"/>
              <a:solidFill>
                <a:srgbClr val="00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Producción dividida de los celulares: uno es pintarlos, y otra es recortarlos </a:t>
            </a: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 aumentando el numero de celulares producidos. </a:t>
            </a:r>
            <a:endParaRPr lang="es-PR" sz="2000" b="0" dirty="0">
              <a:ln w="1905"/>
              <a:solidFill>
                <a:srgbClr val="00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752448" y="3709993"/>
            <a:ext cx="7618466" cy="504825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¿</a:t>
            </a: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Cómo</a:t>
            </a: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 se clarifica esto en la simulación?</a:t>
            </a:r>
            <a:endParaRPr lang="es-PR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50825" y="247650"/>
            <a:ext cx="8642350" cy="601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s-PR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División de trabajo</a:t>
            </a:r>
            <a:endParaRPr lang="es-PR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214282" y="1071546"/>
            <a:ext cx="8786874" cy="18573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 producción de bienes no es ejecutada por una sola persona</a:t>
            </a:r>
          </a:p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 trabajo es dividido en varios procesos, cada uno logrado                                  por personal especializado.   </a:t>
            </a:r>
            <a:endParaRPr lang="es-PR" sz="2000" b="0" dirty="0">
              <a:ln w="1905"/>
              <a:solidFill>
                <a:srgbClr val="00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14" descr="Arbeitsteilu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235996">
            <a:off x="7075210" y="1467436"/>
            <a:ext cx="1643063" cy="11271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8" name="Picture 7" descr="New Pic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6143644"/>
            <a:ext cx="666107" cy="714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4" grpId="0" animBg="1" autoUpdateAnimBg="0"/>
      <p:bldP spid="31764" grpId="0" animBg="1" autoUpdateAnimBg="0"/>
      <p:bldP spid="14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755650" y="4357688"/>
            <a:ext cx="7632700" cy="14287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57188" indent="-357188" algn="l">
              <a:spcBef>
                <a:spcPts val="1200"/>
              </a:spcBef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Negociaciones de compras</a:t>
            </a:r>
          </a:p>
          <a:p>
            <a:pPr marL="357188" indent="-357188" algn="l">
              <a:spcBef>
                <a:spcPts val="0"/>
              </a:spcBef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Negociaciones de salarios</a:t>
            </a:r>
          </a:p>
          <a:p>
            <a:pPr marL="357188" indent="-357188" algn="l">
              <a:spcBef>
                <a:spcPts val="0"/>
              </a:spcBef>
              <a:buSzPct val="60000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 El precio de equilibrio se alcanza cuando ambas partes acceden. </a:t>
            </a:r>
            <a:endParaRPr lang="es-PR" sz="2000" b="0" dirty="0">
              <a:ln w="1905"/>
              <a:solidFill>
                <a:srgbClr val="00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sym typeface="Wingdings" pitchFamily="2" charset="2"/>
            </a:endParaRPr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752448" y="3709993"/>
            <a:ext cx="7618466" cy="504825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¿</a:t>
            </a: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Cómo</a:t>
            </a: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 se clarifica esto en la simulación?</a:t>
            </a:r>
            <a:endParaRPr lang="es-PR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50825" y="247650"/>
            <a:ext cx="8642350" cy="601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de-D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Oferta y Demanda</a:t>
            </a:r>
            <a:endParaRPr lang="de-D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76182" y="1071546"/>
            <a:ext cx="5538826" cy="20002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Suplidores quieren vender a un precio alto         a mas alto el precio, mas se suple</a:t>
            </a:r>
          </a:p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Consumidores quieren comprar a un precio bajo                                                                          a mas bajo el precio, mas alta es la demanda</a:t>
            </a:r>
          </a:p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Precio de Equilibrio si “el suplido es igual a la demanda”</a:t>
            </a:r>
            <a:endParaRPr lang="es-PR" sz="2000" b="0" dirty="0">
              <a:ln w="1905"/>
              <a:solidFill>
                <a:srgbClr val="00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sym typeface="Wingdings" pitchFamily="2" charset="2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688013" y="1071546"/>
            <a:ext cx="3455987" cy="2128837"/>
            <a:chOff x="113" y="1026"/>
            <a:chExt cx="1996" cy="1126"/>
          </a:xfrm>
        </p:grpSpPr>
        <p:sp>
          <p:nvSpPr>
            <p:cNvPr id="6151" name="Text Box 7"/>
            <p:cNvSpPr txBox="1">
              <a:spLocks noChangeArrowheads="1"/>
            </p:cNvSpPr>
            <p:nvPr/>
          </p:nvSpPr>
          <p:spPr bwMode="auto">
            <a:xfrm>
              <a:off x="1474" y="2006"/>
              <a:ext cx="635" cy="1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hlink"/>
                </a:buClr>
                <a:buSzPct val="60000"/>
                <a:buFont typeface="Wingdings" pitchFamily="2" charset="2"/>
                <a:buNone/>
              </a:pPr>
              <a:r>
                <a:rPr lang="de-DE" sz="1200" b="0" dirty="0" smtClean="0">
                  <a:solidFill>
                    <a:srgbClr val="000000"/>
                  </a:solidFill>
                  <a:latin typeface="Verdana" pitchFamily="34" charset="0"/>
                </a:rPr>
                <a:t>Cantidad</a:t>
              </a:r>
              <a:endParaRPr lang="de-DE" sz="1200" b="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6152" name="Text Box 8"/>
            <p:cNvSpPr txBox="1">
              <a:spLocks noChangeArrowheads="1"/>
            </p:cNvSpPr>
            <p:nvPr/>
          </p:nvSpPr>
          <p:spPr bwMode="auto">
            <a:xfrm>
              <a:off x="113" y="1026"/>
              <a:ext cx="635" cy="1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hlink"/>
                </a:buClr>
                <a:buSzPct val="60000"/>
                <a:buFont typeface="Wingdings" pitchFamily="2" charset="2"/>
                <a:buNone/>
              </a:pPr>
              <a:r>
                <a:rPr lang="de-DE" sz="1200" b="0" dirty="0" smtClean="0">
                  <a:solidFill>
                    <a:srgbClr val="000000"/>
                  </a:solidFill>
                  <a:latin typeface="Verdana" pitchFamily="34" charset="0"/>
                </a:rPr>
                <a:t>Precio</a:t>
              </a:r>
              <a:endParaRPr lang="de-DE" sz="1200" b="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grpSp>
          <p:nvGrpSpPr>
            <p:cNvPr id="6153" name="Group 9"/>
            <p:cNvGrpSpPr>
              <a:grpSpLocks/>
            </p:cNvGrpSpPr>
            <p:nvPr/>
          </p:nvGrpSpPr>
          <p:grpSpPr bwMode="auto">
            <a:xfrm>
              <a:off x="612" y="1026"/>
              <a:ext cx="1134" cy="1099"/>
              <a:chOff x="612" y="1026"/>
              <a:chExt cx="1134" cy="1099"/>
            </a:xfrm>
          </p:grpSpPr>
          <p:sp>
            <p:nvSpPr>
              <p:cNvPr id="15" name="Line 10"/>
              <p:cNvSpPr>
                <a:spLocks noChangeShapeType="1"/>
              </p:cNvSpPr>
              <p:nvPr/>
            </p:nvSpPr>
            <p:spPr bwMode="auto">
              <a:xfrm flipV="1">
                <a:off x="612" y="1026"/>
                <a:ext cx="0" cy="953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de-DE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6" name="Line 11"/>
              <p:cNvSpPr>
                <a:spLocks noChangeShapeType="1"/>
              </p:cNvSpPr>
              <p:nvPr/>
            </p:nvSpPr>
            <p:spPr bwMode="auto">
              <a:xfrm>
                <a:off x="612" y="1979"/>
                <a:ext cx="1134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de-DE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7" name="Line 12"/>
              <p:cNvSpPr>
                <a:spLocks noChangeShapeType="1"/>
              </p:cNvSpPr>
              <p:nvPr/>
            </p:nvSpPr>
            <p:spPr bwMode="auto">
              <a:xfrm flipV="1">
                <a:off x="747" y="1162"/>
                <a:ext cx="822" cy="63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8" name="Line 13"/>
              <p:cNvSpPr>
                <a:spLocks noChangeShapeType="1"/>
              </p:cNvSpPr>
              <p:nvPr/>
            </p:nvSpPr>
            <p:spPr bwMode="auto">
              <a:xfrm>
                <a:off x="747" y="1162"/>
                <a:ext cx="771" cy="635"/>
              </a:xfrm>
              <a:prstGeom prst="line">
                <a:avLst/>
              </a:prstGeom>
              <a:noFill/>
              <a:ln w="285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9" name="Line 14"/>
              <p:cNvSpPr>
                <a:spLocks noChangeShapeType="1"/>
              </p:cNvSpPr>
              <p:nvPr/>
            </p:nvSpPr>
            <p:spPr bwMode="auto">
              <a:xfrm>
                <a:off x="1155" y="1480"/>
                <a:ext cx="0" cy="49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0" name="Line 15"/>
              <p:cNvSpPr>
                <a:spLocks noChangeShapeType="1"/>
              </p:cNvSpPr>
              <p:nvPr/>
            </p:nvSpPr>
            <p:spPr bwMode="auto">
              <a:xfrm flipH="1">
                <a:off x="612" y="1480"/>
                <a:ext cx="544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161" name="Text Box 16"/>
              <p:cNvSpPr txBox="1">
                <a:spLocks noChangeArrowheads="1"/>
              </p:cNvSpPr>
              <p:nvPr/>
            </p:nvSpPr>
            <p:spPr bwMode="auto">
              <a:xfrm>
                <a:off x="839" y="1979"/>
                <a:ext cx="635" cy="14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chemeClr val="hlink"/>
                  </a:buClr>
                  <a:buSzPct val="60000"/>
                  <a:buFont typeface="Wingdings" pitchFamily="2" charset="2"/>
                  <a:buNone/>
                </a:pPr>
                <a:r>
                  <a:rPr lang="de-DE" sz="1200" b="0">
                    <a:solidFill>
                      <a:srgbClr val="000000"/>
                    </a:solidFill>
                    <a:latin typeface="Verdana" pitchFamily="34" charset="0"/>
                  </a:rPr>
                  <a:t>q</a:t>
                </a:r>
              </a:p>
            </p:txBody>
          </p:sp>
        </p:grpSp>
        <p:sp>
          <p:nvSpPr>
            <p:cNvPr id="6154" name="Text Box 17"/>
            <p:cNvSpPr txBox="1">
              <a:spLocks noChangeArrowheads="1"/>
            </p:cNvSpPr>
            <p:nvPr/>
          </p:nvSpPr>
          <p:spPr bwMode="auto">
            <a:xfrm>
              <a:off x="158" y="1389"/>
              <a:ext cx="635" cy="1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chemeClr val="hlink"/>
                </a:buClr>
                <a:buSzPct val="60000"/>
                <a:buFont typeface="Wingdings" pitchFamily="2" charset="2"/>
                <a:buNone/>
              </a:pPr>
              <a:r>
                <a:rPr lang="de-DE" sz="1200" b="0">
                  <a:solidFill>
                    <a:srgbClr val="000000"/>
                  </a:solidFill>
                  <a:latin typeface="Verdana" pitchFamily="34" charset="0"/>
                </a:rPr>
                <a:t>p</a:t>
              </a:r>
            </a:p>
          </p:txBody>
        </p:sp>
      </p:grpSp>
      <p:pic>
        <p:nvPicPr>
          <p:cNvPr id="21" name="Picture 20" descr="New Pic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6" y="6143644"/>
            <a:ext cx="666107" cy="714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755650" y="4214818"/>
            <a:ext cx="7632700" cy="15716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Costos Variables: mano de obra, materiales </a:t>
            </a:r>
          </a:p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Costos Fijos: alquiler, equipo de producción</a:t>
            </a:r>
          </a:p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Al establecer un precio de venta apropiado para los celulares, ambos costos deben ser tomados en consideración</a:t>
            </a:r>
            <a:endParaRPr lang="es-PR" sz="2000" b="0" dirty="0">
              <a:ln w="1905"/>
              <a:solidFill>
                <a:srgbClr val="00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752448" y="3571876"/>
            <a:ext cx="7618466" cy="504825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¿</a:t>
            </a: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Cómo</a:t>
            </a: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 se clarifica esto en la simulación?</a:t>
            </a:r>
            <a:endParaRPr lang="es-PR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50825" y="247650"/>
            <a:ext cx="8642350" cy="601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de-D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Costos Fijos y Variables</a:t>
            </a:r>
            <a:endParaRPr lang="de-D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76213" y="1071563"/>
            <a:ext cx="8786812" cy="18573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57188" indent="-357188" algn="l">
              <a:spcBef>
                <a:spcPct val="20000"/>
              </a:spcBef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solidFill>
                  <a:srgbClr val="000066"/>
                </a:solidFill>
              </a:rPr>
              <a:t>Costos Variables: dependiente de las cantidades producidas (</a:t>
            </a:r>
            <a:r>
              <a:rPr lang="es-PR" sz="2000" b="0" dirty="0" err="1" smtClean="0">
                <a:solidFill>
                  <a:srgbClr val="000066"/>
                </a:solidFill>
              </a:rPr>
              <a:t>e.g.</a:t>
            </a:r>
            <a:r>
              <a:rPr lang="es-PR" sz="2000" b="0" dirty="0" smtClean="0">
                <a:solidFill>
                  <a:srgbClr val="000066"/>
                </a:solidFill>
              </a:rPr>
              <a:t> material)</a:t>
            </a:r>
          </a:p>
          <a:p>
            <a:pPr marL="357188" indent="-357188" algn="l">
              <a:spcBef>
                <a:spcPct val="20000"/>
              </a:spcBef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solidFill>
                  <a:srgbClr val="000066"/>
                </a:solidFill>
              </a:rPr>
              <a:t>Costos Fijos: independiente de las cantidades producidas (</a:t>
            </a:r>
            <a:r>
              <a:rPr lang="es-PR" sz="2000" b="0" dirty="0" err="1" smtClean="0">
                <a:solidFill>
                  <a:srgbClr val="000066"/>
                </a:solidFill>
              </a:rPr>
              <a:t>e.g.</a:t>
            </a:r>
            <a:r>
              <a:rPr lang="es-PR" sz="2000" b="0" dirty="0" smtClean="0">
                <a:solidFill>
                  <a:srgbClr val="000066"/>
                </a:solidFill>
              </a:rPr>
              <a:t> alquiler)</a:t>
            </a:r>
            <a:endParaRPr lang="es-PR" sz="2000" b="0" dirty="0">
              <a:solidFill>
                <a:srgbClr val="000066"/>
              </a:solidFill>
            </a:endParaRPr>
          </a:p>
        </p:txBody>
      </p:sp>
      <p:pic>
        <p:nvPicPr>
          <p:cNvPr id="6" name="Picture 5" descr="New Pic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6" y="6143644"/>
            <a:ext cx="666107" cy="714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755650" y="4357694"/>
            <a:ext cx="7632700" cy="14287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 cantidad de celulares producidos va en aumento cada año. </a:t>
            </a:r>
          </a:p>
          <a:p>
            <a:pPr marL="357188" indent="-357188" algn="l"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Los trabajadores aprenden a producir mas rápido (pintar y recortar) </a:t>
            </a:r>
            <a:r>
              <a:rPr lang="es-PR" sz="2000" b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Los dueños de fabricas son capaces de suplir mas Los costos Fijos son asignados a un mayor numero de piezas El costo por unidad disminuye</a:t>
            </a:r>
            <a:endParaRPr lang="es-PR" sz="2000" b="0" dirty="0">
              <a:ln w="1905"/>
              <a:solidFill>
                <a:srgbClr val="00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752448" y="3709993"/>
            <a:ext cx="7618466" cy="504825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¿</a:t>
            </a: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Cómo</a:t>
            </a: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 se clarifica esto en la simulación?</a:t>
            </a:r>
            <a:endParaRPr lang="es-PR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50825" y="247650"/>
            <a:ext cx="8642350" cy="601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de-D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Conociendo el efecto de la curva</a:t>
            </a:r>
            <a:endParaRPr lang="de-D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76213" y="1071563"/>
            <a:ext cx="5253037" cy="18573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57188" indent="-357188" algn="l">
              <a:spcBef>
                <a:spcPct val="20000"/>
              </a:spcBef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solidFill>
                  <a:srgbClr val="000066"/>
                </a:solidFill>
              </a:rPr>
              <a:t>Mientras mas cantidad de bienes produces, mayores probabilidades hay de un proceso de producción eficiente. </a:t>
            </a:r>
          </a:p>
          <a:p>
            <a:pPr marL="357188" indent="-357188" algn="l">
              <a:spcBef>
                <a:spcPct val="20000"/>
              </a:spcBef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solidFill>
                  <a:srgbClr val="000066"/>
                </a:solidFill>
                <a:sym typeface="Wingdings" pitchFamily="2" charset="2"/>
              </a:rPr>
              <a:t>El costo por unidad disminuye con una salida acumulativa </a:t>
            </a:r>
            <a:endParaRPr lang="es-PR" sz="2000" b="0" dirty="0">
              <a:solidFill>
                <a:srgbClr val="000066"/>
              </a:solidFill>
              <a:sym typeface="Wingdings" pitchFamily="2" charset="2"/>
            </a:endParaRPr>
          </a:p>
        </p:txBody>
      </p:sp>
      <p:grpSp>
        <p:nvGrpSpPr>
          <p:cNvPr id="8198" name="Gruppieren 8"/>
          <p:cNvGrpSpPr>
            <a:grpSpLocks/>
          </p:cNvGrpSpPr>
          <p:nvPr/>
        </p:nvGrpSpPr>
        <p:grpSpPr bwMode="auto">
          <a:xfrm>
            <a:off x="5500688" y="1071563"/>
            <a:ext cx="3357562" cy="1831975"/>
            <a:chOff x="5500694" y="1071546"/>
            <a:chExt cx="3357586" cy="1831988"/>
          </a:xfrm>
        </p:grpSpPr>
        <p:sp>
          <p:nvSpPr>
            <p:cNvPr id="7" name="Rechteck 6"/>
            <p:cNvSpPr/>
            <p:nvPr/>
          </p:nvSpPr>
          <p:spPr>
            <a:xfrm>
              <a:off x="6429388" y="2689219"/>
              <a:ext cx="1714512" cy="214315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r>
                <a:rPr lang="de-DE" sz="1100" b="0" dirty="0" smtClean="0">
                  <a:solidFill>
                    <a:schemeClr val="tx1"/>
                  </a:solidFill>
                </a:rPr>
                <a:t>Cantidad</a:t>
              </a:r>
            </a:p>
          </p:txBody>
        </p:sp>
        <p:sp>
          <p:nvSpPr>
            <p:cNvPr id="8" name="Rechteck 7"/>
            <p:cNvSpPr/>
            <p:nvPr/>
          </p:nvSpPr>
          <p:spPr>
            <a:xfrm rot="16200000">
              <a:off x="4750595" y="1821645"/>
              <a:ext cx="1714512" cy="21431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r>
                <a:rPr lang="de-DE" sz="1100" b="0" dirty="0" smtClean="0">
                  <a:solidFill>
                    <a:schemeClr val="tx1"/>
                  </a:solidFill>
                </a:rPr>
                <a:t>Costos</a:t>
              </a:r>
              <a:endParaRPr lang="de-DE" b="0" dirty="0">
                <a:solidFill>
                  <a:schemeClr val="tx1"/>
                </a:solidFill>
              </a:endParaRPr>
            </a:p>
          </p:txBody>
        </p:sp>
        <p:pic>
          <p:nvPicPr>
            <p:cNvPr id="8201" name="Picture 6" descr="erfkurv"/>
            <p:cNvPicPr>
              <a:picLocks noChangeAspect="1" noChangeArrowheads="1"/>
            </p:cNvPicPr>
            <p:nvPr/>
          </p:nvPicPr>
          <p:blipFill>
            <a:blip r:embed="rId2"/>
            <a:srcRect l="8514" t="3648" r="1988" b="15961"/>
            <a:stretch>
              <a:fillRect/>
            </a:stretch>
          </p:blipFill>
          <p:spPr bwMode="auto">
            <a:xfrm>
              <a:off x="5715008" y="1142984"/>
              <a:ext cx="3143272" cy="1573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9" descr="New Pic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6143644"/>
            <a:ext cx="666107" cy="714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755650" y="4429125"/>
            <a:ext cx="7632700" cy="1357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57188" indent="-357188" algn="l">
              <a:spcBef>
                <a:spcPts val="0"/>
              </a:spcBef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solidFill>
                  <a:srgbClr val="000066"/>
                </a:solidFill>
              </a:rPr>
              <a:t>Posibilidad: Trabajar mas allá del tiempo permitido (trabajo ilícito) intermediarios se ponen de acuerdo con los precios etc.</a:t>
            </a:r>
            <a:endParaRPr lang="es-PR" sz="2000" b="0" dirty="0">
              <a:solidFill>
                <a:srgbClr val="000066"/>
              </a:solidFill>
            </a:endParaRPr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752448" y="3781431"/>
            <a:ext cx="7618466" cy="504825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¿</a:t>
            </a: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Cómo</a:t>
            </a: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 se clarifica esto en la simulación?</a:t>
            </a:r>
            <a:endParaRPr lang="es-PR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50825" y="247650"/>
            <a:ext cx="8642350" cy="601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s-PR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Actividades Ilegales y Cuestionables</a:t>
            </a:r>
            <a:endParaRPr lang="es-PR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76213" y="1071563"/>
            <a:ext cx="8786812" cy="18573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57188" indent="-357188" algn="l">
              <a:spcBef>
                <a:spcPts val="0"/>
              </a:spcBef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solidFill>
                  <a:srgbClr val="000066"/>
                </a:solidFill>
              </a:rPr>
              <a:t>En economía hay actores que no cumplen con la ley</a:t>
            </a:r>
          </a:p>
          <a:p>
            <a:pPr marL="357188" indent="-357188" algn="l">
              <a:spcBef>
                <a:spcPts val="0"/>
              </a:spcBef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solidFill>
                  <a:srgbClr val="000066"/>
                </a:solidFill>
              </a:rPr>
              <a:t>Regulado por ley son </a:t>
            </a:r>
            <a:r>
              <a:rPr lang="es-PR" sz="2000" b="0" dirty="0" err="1" smtClean="0">
                <a:solidFill>
                  <a:srgbClr val="000066"/>
                </a:solidFill>
              </a:rPr>
              <a:t>e.g.</a:t>
            </a:r>
            <a:r>
              <a:rPr lang="es-PR" sz="2000" b="0" dirty="0" smtClean="0">
                <a:solidFill>
                  <a:srgbClr val="000066"/>
                </a:solidFill>
              </a:rPr>
              <a:t> arreglar precios (carteles),                                             tiempo de trabajo etc.</a:t>
            </a:r>
            <a:endParaRPr lang="es-PR" sz="2000" b="0" dirty="0">
              <a:solidFill>
                <a:srgbClr val="000066"/>
              </a:solidFill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6643702" y="1285860"/>
            <a:ext cx="1436688" cy="14287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6932" y="14282"/>
                </a:moveTo>
                <a:cubicBezTo>
                  <a:pt x="17535" y="13220"/>
                  <a:pt x="17852" y="12020"/>
                  <a:pt x="17852" y="10800"/>
                </a:cubicBezTo>
                <a:cubicBezTo>
                  <a:pt x="17852" y="6905"/>
                  <a:pt x="14694" y="3748"/>
                  <a:pt x="10800" y="3748"/>
                </a:cubicBezTo>
                <a:cubicBezTo>
                  <a:pt x="9579" y="3747"/>
                  <a:pt x="8379" y="4064"/>
                  <a:pt x="7317" y="4667"/>
                </a:cubicBezTo>
                <a:close/>
                <a:moveTo>
                  <a:pt x="4667" y="7317"/>
                </a:moveTo>
                <a:cubicBezTo>
                  <a:pt x="4064" y="8379"/>
                  <a:pt x="3748" y="9579"/>
                  <a:pt x="3748" y="10799"/>
                </a:cubicBezTo>
                <a:cubicBezTo>
                  <a:pt x="3748" y="14694"/>
                  <a:pt x="6905" y="17852"/>
                  <a:pt x="10800" y="17852"/>
                </a:cubicBezTo>
                <a:cubicBezTo>
                  <a:pt x="12020" y="17852"/>
                  <a:pt x="13220" y="17535"/>
                  <a:pt x="14282" y="16932"/>
                </a:cubicBezTo>
                <a:close/>
              </a:path>
            </a:pathLst>
          </a:cu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 b="0">
              <a:solidFill>
                <a:schemeClr val="tx1"/>
              </a:solidFill>
            </a:endParaRPr>
          </a:p>
        </p:txBody>
      </p:sp>
      <p:pic>
        <p:nvPicPr>
          <p:cNvPr id="7" name="Picture 6" descr="New Pic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6" y="6143644"/>
            <a:ext cx="666107" cy="714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4" grpId="0" animBg="1"/>
      <p:bldP spid="14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755650" y="4429125"/>
            <a:ext cx="7632700" cy="1357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57188" indent="-357188" algn="l">
              <a:spcBef>
                <a:spcPct val="50000"/>
              </a:spcBef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solidFill>
                  <a:srgbClr val="000066"/>
                </a:solidFill>
              </a:rPr>
              <a:t>El numero de celulares vendidos varia cada año</a:t>
            </a:r>
          </a:p>
          <a:p>
            <a:pPr marL="357188" indent="-357188" algn="l">
              <a:spcBef>
                <a:spcPts val="0"/>
              </a:spcBef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solidFill>
                  <a:srgbClr val="000066"/>
                </a:solidFill>
              </a:rPr>
              <a:t>Una economía bien situada al principio: Los detallistas apenas logran cumplir con la demanda. Caída en los próximos años </a:t>
            </a:r>
            <a:r>
              <a:rPr lang="es-PR" sz="2000" b="0" dirty="0" smtClean="0">
                <a:solidFill>
                  <a:srgbClr val="000066"/>
                </a:solidFill>
                <a:sym typeface="Wingdings" pitchFamily="2" charset="2"/>
              </a:rPr>
              <a:t></a:t>
            </a:r>
            <a:r>
              <a:rPr lang="es-PR" sz="2000" b="0" dirty="0" smtClean="0">
                <a:solidFill>
                  <a:srgbClr val="000066"/>
                </a:solidFill>
              </a:rPr>
              <a:t> Menos demanda </a:t>
            </a:r>
            <a:r>
              <a:rPr lang="es-PR" sz="2000" b="0" dirty="0" smtClean="0">
                <a:solidFill>
                  <a:srgbClr val="000066"/>
                </a:solidFill>
                <a:sym typeface="Wingdings" pitchFamily="2" charset="2"/>
              </a:rPr>
              <a:t></a:t>
            </a:r>
            <a:r>
              <a:rPr lang="es-PR" sz="2000" b="0" dirty="0" smtClean="0">
                <a:solidFill>
                  <a:srgbClr val="000066"/>
                </a:solidFill>
              </a:rPr>
              <a:t> Menos ganancias</a:t>
            </a:r>
            <a:endParaRPr lang="es-PR" sz="2000" b="0" dirty="0">
              <a:solidFill>
                <a:srgbClr val="000066"/>
              </a:solidFill>
            </a:endParaRPr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752448" y="3781431"/>
            <a:ext cx="7618466" cy="504825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¿</a:t>
            </a: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Cómo</a:t>
            </a: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 se clarifica esto en la simulación?</a:t>
            </a:r>
            <a:endParaRPr lang="es-PR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50825" y="247650"/>
            <a:ext cx="8642350" cy="601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s-PR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Ciclo Económico</a:t>
            </a:r>
            <a:endParaRPr lang="es-PR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76213" y="1071563"/>
            <a:ext cx="5895975" cy="18573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57188" indent="-357188" algn="l">
              <a:spcBef>
                <a:spcPct val="20000"/>
              </a:spcBef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solidFill>
                  <a:srgbClr val="000066"/>
                </a:solidFill>
                <a:sym typeface="Wingdings" pitchFamily="2" charset="2"/>
              </a:rPr>
              <a:t>La economía nacional e internacional esta cambiando cada año. </a:t>
            </a:r>
          </a:p>
          <a:p>
            <a:pPr marL="357188" indent="-357188" algn="l">
              <a:spcBef>
                <a:spcPct val="20000"/>
              </a:spcBef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solidFill>
                  <a:srgbClr val="000066"/>
                </a:solidFill>
                <a:sym typeface="Wingdings" pitchFamily="2" charset="2"/>
              </a:rPr>
              <a:t>A esta situación se le llama “ciclo económico”</a:t>
            </a:r>
            <a:endParaRPr lang="es-PR" sz="2000" b="0" dirty="0">
              <a:solidFill>
                <a:srgbClr val="000066"/>
              </a:solidFill>
              <a:sym typeface="Wingdings" pitchFamily="2" charset="2"/>
            </a:endParaRPr>
          </a:p>
        </p:txBody>
      </p:sp>
      <p:pic>
        <p:nvPicPr>
          <p:cNvPr id="10246" name="Picture 9" descr="konjunktur_grafik_06"/>
          <p:cNvPicPr>
            <a:picLocks noChangeAspect="1" noChangeArrowheads="1"/>
          </p:cNvPicPr>
          <p:nvPr/>
        </p:nvPicPr>
        <p:blipFill>
          <a:blip r:embed="rId2"/>
          <a:srcRect b="16621"/>
          <a:stretch>
            <a:fillRect/>
          </a:stretch>
        </p:blipFill>
        <p:spPr bwMode="auto">
          <a:xfrm>
            <a:off x="6286500" y="1071563"/>
            <a:ext cx="25892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New Pic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6143644"/>
            <a:ext cx="666107" cy="714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4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755650" y="4429125"/>
            <a:ext cx="7632700" cy="1357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57188" indent="-357188" algn="l">
              <a:spcBef>
                <a:spcPct val="20000"/>
              </a:spcBef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solidFill>
                  <a:srgbClr val="000066"/>
                </a:solidFill>
                <a:sym typeface="Wingdings" pitchFamily="2" charset="2"/>
              </a:rPr>
              <a:t>El aumento de los precios es demostrado por el aumento en el costo de vida de los trabajadores</a:t>
            </a:r>
            <a:endParaRPr lang="es-PR" sz="2000" b="0" dirty="0">
              <a:solidFill>
                <a:srgbClr val="000066"/>
              </a:solidFill>
              <a:sym typeface="Wingdings" pitchFamily="2" charset="2"/>
            </a:endParaRPr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752448" y="3781431"/>
            <a:ext cx="7618466" cy="504825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¿</a:t>
            </a: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Cómo</a:t>
            </a:r>
            <a:r>
              <a:rPr lang="es-PR" sz="2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 se clarifica esto en la simulación?</a:t>
            </a:r>
            <a:endParaRPr lang="es-PR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50825" y="247650"/>
            <a:ext cx="8642350" cy="601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s-PR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Inflación</a:t>
            </a:r>
            <a:endParaRPr lang="es-PR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76213" y="1071563"/>
            <a:ext cx="8786812" cy="16430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57188" indent="-357188" algn="l">
              <a:spcBef>
                <a:spcPct val="20000"/>
              </a:spcBef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solidFill>
                  <a:srgbClr val="000066"/>
                </a:solidFill>
                <a:sym typeface="Wingdings" pitchFamily="2" charset="2"/>
              </a:rPr>
              <a:t>La inflación marca el continuo aumento de los niveles de precios en la economía</a:t>
            </a:r>
          </a:p>
          <a:p>
            <a:pPr marL="357188" indent="-357188" algn="l">
              <a:spcBef>
                <a:spcPct val="20000"/>
              </a:spcBef>
              <a:buSzPct val="60000"/>
              <a:buFont typeface="Wingdings" pitchFamily="2" charset="2"/>
              <a:buChar char="§"/>
              <a:defRPr/>
            </a:pPr>
            <a:r>
              <a:rPr lang="es-PR" sz="2000" b="0" dirty="0" smtClean="0">
                <a:solidFill>
                  <a:srgbClr val="000066"/>
                </a:solidFill>
                <a:sym typeface="Wingdings" pitchFamily="2" charset="2"/>
              </a:rPr>
              <a:t>Ocurre si hay mas dinero que bienes y servicios disponibles</a:t>
            </a:r>
            <a:endParaRPr lang="es-PR" sz="2000" b="0" dirty="0">
              <a:solidFill>
                <a:srgbClr val="000066"/>
              </a:solidFill>
              <a:sym typeface="Wingdings" pitchFamily="2" charset="2"/>
            </a:endParaRPr>
          </a:p>
        </p:txBody>
      </p:sp>
      <p:pic>
        <p:nvPicPr>
          <p:cNvPr id="6" name="Picture 5" descr="New Pic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6" y="6143644"/>
            <a:ext cx="666107" cy="714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4" grpId="0" animBg="1"/>
      <p:bldP spid="14" grpId="0" animBg="1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553</Words>
  <Application>Microsoft Office PowerPoint</Application>
  <PresentationFormat>Bildschirmpräsentation (4:3)</PresentationFormat>
  <Paragraphs>59</Paragraphs>
  <Slides>9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9</vt:i4>
      </vt:variant>
    </vt:vector>
  </HeadingPairs>
  <TitlesOfParts>
    <vt:vector size="11" baseType="lpstr">
      <vt:lpstr>Standarddesign</vt:lpstr>
      <vt:lpstr>Benutzerdefiniertes Design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Anna</dc:creator>
  <cp:lastModifiedBy>Anna</cp:lastModifiedBy>
  <cp:revision>89</cp:revision>
  <dcterms:created xsi:type="dcterms:W3CDTF">2007-03-23T22:48:30Z</dcterms:created>
  <dcterms:modified xsi:type="dcterms:W3CDTF">2008-08-18T19:09:05Z</dcterms:modified>
</cp:coreProperties>
</file>